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3">
  <p:sldMasterIdLst>
    <p:sldMasterId id="2147483684" r:id="rId1"/>
  </p:sldMasterIdLst>
  <p:notesMasterIdLst>
    <p:notesMasterId r:id="rId18"/>
  </p:notesMasterIdLst>
  <p:sldIdLst>
    <p:sldId id="270" r:id="rId2"/>
    <p:sldId id="257" r:id="rId3"/>
    <p:sldId id="258" r:id="rId4"/>
    <p:sldId id="259" r:id="rId5"/>
    <p:sldId id="268" r:id="rId6"/>
    <p:sldId id="260" r:id="rId7"/>
    <p:sldId id="261" r:id="rId8"/>
    <p:sldId id="269" r:id="rId9"/>
    <p:sldId id="262" r:id="rId10"/>
    <p:sldId id="271" r:id="rId11"/>
    <p:sldId id="263" r:id="rId12"/>
    <p:sldId id="264" r:id="rId13"/>
    <p:sldId id="265" r:id="rId14"/>
    <p:sldId id="272" r:id="rId15"/>
    <p:sldId id="273" r:id="rId16"/>
    <p:sldId id="267" r:id="rId17"/>
  </p:sldIdLst>
  <p:sldSz cx="9144000" cy="5143500" type="screen16x9"/>
  <p:notesSz cx="6858000" cy="9144000"/>
  <p:defaultTextStyle>
    <a:defPPr>
      <a:defRPr lang="pt-PT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mpc" initials="j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1" autoAdjust="0"/>
    <p:restoredTop sz="96433" autoAdjust="0"/>
  </p:normalViewPr>
  <p:slideViewPr>
    <p:cSldViewPr snapToGrid="0">
      <p:cViewPr varScale="1">
        <p:scale>
          <a:sx n="79" d="100"/>
          <a:sy n="79" d="100"/>
        </p:scale>
        <p:origin x="808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E5350-AC3F-450D-9BE8-FD18FF5D5C25}" type="datetimeFigureOut">
              <a:rPr lang="pt-PT" smtClean="0"/>
              <a:t>17/09/2019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62CF4-3569-435E-B63C-806161BC979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4773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Possibility to improve the AD using:</a:t>
            </a:r>
          </a:p>
          <a:p>
            <a:pPr lvl="1"/>
            <a:r>
              <a:rPr lang="en-US" dirty="0"/>
              <a:t>Badges obtained with</a:t>
            </a:r>
          </a:p>
          <a:p>
            <a:pPr lvl="2"/>
            <a:r>
              <a:rPr lang="en-US" b="1" dirty="0"/>
              <a:t>Participation in classes (TPs and </a:t>
            </a:r>
            <a:r>
              <a:rPr lang="en-US" b="1" dirty="0" err="1"/>
              <a:t>Ts</a:t>
            </a:r>
            <a:r>
              <a:rPr lang="en-US" b="1" dirty="0"/>
              <a:t>)</a:t>
            </a:r>
            <a:endParaRPr lang="en-US" sz="1200" dirty="0"/>
          </a:p>
          <a:p>
            <a:pPr lvl="2"/>
            <a:r>
              <a:rPr lang="en-US" b="1" dirty="0"/>
              <a:t>Moodle participation (e.g., resolution of exercises)</a:t>
            </a:r>
            <a:endParaRPr lang="en-US" sz="1200" dirty="0"/>
          </a:p>
          <a:p>
            <a:pPr lvl="2"/>
            <a:r>
              <a:rPr lang="en-US" b="1" dirty="0"/>
              <a:t>Resolution of challenges</a:t>
            </a:r>
            <a:endParaRPr lang="en-US" dirty="0"/>
          </a:p>
          <a:p>
            <a:r>
              <a:rPr lang="en-US" dirty="0"/>
              <a:t>Possibility to improve the exam grade by doing a scientific work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62CF4-3569-435E-B63C-806161BC9797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1142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62CF4-3569-435E-B63C-806161BC9797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03771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F605F-BD20-48C7-B2FB-345C3AEF5740}" type="datetime1">
              <a:rPr lang="pt-PT" smtClean="0"/>
              <a:t>17/09/2019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61403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68AD-33F3-4B03-AA7F-C7FD4F28F716}" type="datetime1">
              <a:rPr lang="pt-PT" smtClean="0"/>
              <a:t>17/09/2019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99947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9A06-E420-4C4E-8F78-1EDAB71BB076}" type="datetime1">
              <a:rPr lang="pt-PT" smtClean="0"/>
              <a:t>17/09/2019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143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14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1pPr>
            <a:lvl2pPr marL="5143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2pPr>
            <a:lvl3pPr marL="8572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3pPr>
            <a:lvl4pPr marL="12001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4pPr>
            <a:lvl5pPr marL="15430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874FB-0AE1-4038-A06A-FA6B5447B7A1}" type="datetime1">
              <a:rPr lang="pt-PT" noProof="0" smtClean="0"/>
              <a:t>17/09/2019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(c) </a:t>
            </a:r>
            <a:r>
              <a:rPr lang="en-US" noProof="0" dirty="0" err="1"/>
              <a:t>João</a:t>
            </a:r>
            <a:r>
              <a:rPr lang="en-US" noProof="0" dirty="0"/>
              <a:t>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19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EEECB-1E08-4034-A77C-7D727BEC011C}" type="datetime1">
              <a:rPr lang="pt-PT" smtClean="0"/>
              <a:t>17/09/2019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218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DD1BA-1573-4A75-B8A9-DB4F138667BF}" type="datetime1">
              <a:rPr lang="pt-PT" smtClean="0"/>
              <a:t>17/09/2019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07368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62E6C-9F9D-44F5-9802-1C2FBD7E4507}" type="datetime1">
              <a:rPr lang="pt-PT" smtClean="0"/>
              <a:t>17/09/2019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00695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F6AE5-995D-4759-B224-25EC9F431609}" type="datetime1">
              <a:rPr lang="pt-PT" smtClean="0"/>
              <a:t>17/09/2019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271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503C-45A3-4867-A0FD-A36947AD2E81}" type="datetime1">
              <a:rPr lang="pt-PT" smtClean="0"/>
              <a:t>17/09/2019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319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7A159-C1C9-4D29-AC01-8FC236F3A41D}" type="datetime1">
              <a:rPr lang="pt-PT" smtClean="0"/>
              <a:t>17/09/2019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06803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592A-3DB7-4F96-BC6F-28E386E8561B}" type="datetime1">
              <a:rPr lang="pt-PT" smtClean="0"/>
              <a:t>17/09/2019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1758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1AB31-BB7D-47E6-BDBE-E5EECCF86CCB}" type="datetime1">
              <a:rPr lang="pt-PT" smtClean="0"/>
              <a:t>17/09/2019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F255E-9420-4F7A-80EB-BC56962E598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7343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92D050"/>
        </a:buClr>
        <a:buFont typeface="Wingdings 3" panose="05040102010807070707" pitchFamily="18" charset="2"/>
        <a:buChar char="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2D050"/>
        </a:buClr>
        <a:buFont typeface="Wingdings 3" panose="05040102010807070707" pitchFamily="18" charset="2"/>
        <a:buChar char="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2D050"/>
        </a:buClr>
        <a:buFont typeface="Wingdings 3" panose="05040102010807070707" pitchFamily="18" charset="2"/>
        <a:buChar char="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2D050"/>
        </a:buClr>
        <a:buFont typeface="Wingdings 3" panose="05040102010807070707" pitchFamily="18" charset="2"/>
        <a:buChar char="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2D050"/>
        </a:buClr>
        <a:buFont typeface="Wingdings 3" panose="05040102010807070707" pitchFamily="18" charset="2"/>
        <a:buChar char="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jflap.org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45/3097352" TargetMode="External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acm.acm.org/magazines/2017/7/218869-the-beginners-creed/fulltext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moodle.fe.up.pt/0809/course/view.php?id=495" TargetMode="External"/><Relationship Id="rId2" Type="http://schemas.openxmlformats.org/officeDocument/2006/relationships/hyperlink" Target="https://sigarra.up.pt/feup/pt/ucurr_geral.ficha_uc_view?pv_ocorrencia_id=436437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oodle.up.pt/course/view.php?id=1953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hyperlink" Target="http://www-math.mit.edu/~sipser/book.html" TargetMode="External"/><Relationship Id="rId7" Type="http://schemas.openxmlformats.org/officeDocument/2006/relationships/hyperlink" Target="http://www.amazon.com/gp/product/images/0201821362/ref=dp_image_0?ie=UTF8&amp;n=283155&amp;s=books" TargetMode="External"/><Relationship Id="rId2" Type="http://schemas.openxmlformats.org/officeDocument/2006/relationships/hyperlink" Target="http://en.wikipedia.org/wiki/Introduction_to_Automata_Theory,_Languages,_and_Computa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hyperlink" Target="http://www.amazon.com/gp/product/images/0321462254/sr=1-1/qid=1234834679/ref=dp_image_0?ie=UTF8&amp;n=283155&amp;s=books&amp;qid=1234834679&amp;sr=1-1" TargetMode="External"/><Relationship Id="rId4" Type="http://schemas.openxmlformats.org/officeDocument/2006/relationships/hyperlink" Target="http://aleph.fe.up.pt/F/-?func=find-b&amp;find_code=SYS&amp;request=000016686" TargetMode="External"/><Relationship Id="rId9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/>
              <a:t>Theory</a:t>
            </a:r>
            <a:r>
              <a:rPr lang="pt-PT" dirty="0"/>
              <a:t> of </a:t>
            </a:r>
            <a:r>
              <a:rPr lang="pt-PT" dirty="0" err="1"/>
              <a:t>Computation</a:t>
            </a:r>
            <a:endParaRPr lang="pt-PT" dirty="0"/>
          </a:p>
        </p:txBody>
      </p:sp>
      <p:sp>
        <p:nvSpPr>
          <p:cNvPr id="14" name="Subtitle 1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/>
              <a:t>MIEIC, 2nd </a:t>
            </a:r>
            <a:r>
              <a:rPr lang="pt-PT" dirty="0" err="1"/>
              <a:t>Year</a:t>
            </a:r>
            <a:endParaRPr lang="pt-PT" dirty="0"/>
          </a:p>
          <a:p>
            <a:endParaRPr lang="pt-PT" dirty="0"/>
          </a:p>
          <a:p>
            <a:pPr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defRPr/>
            </a:pPr>
            <a:r>
              <a:rPr lang="pt-PT" sz="2000" b="1" kern="0" dirty="0"/>
              <a:t>João M. P. Cardoso</a:t>
            </a:r>
            <a:endParaRPr lang="pt-PT" kern="0" dirty="0"/>
          </a:p>
          <a:p>
            <a:pPr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defRPr/>
            </a:pPr>
            <a:r>
              <a:rPr lang="pt-PT" kern="0" dirty="0" err="1"/>
              <a:t>Email:jmpc@acm.org</a:t>
            </a:r>
            <a:r>
              <a:rPr lang="pt-PT" dirty="0"/>
              <a:t> 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610916" y="819150"/>
            <a:ext cx="600075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en-US" sz="4050" dirty="0">
              <a:solidFill>
                <a:schemeClr val="tx2"/>
              </a:solidFill>
              <a:latin typeface="Century Gothic" pitchFamily="34" charset="0"/>
              <a:ea typeface="Batang" pitchFamily="18" charset="-127"/>
            </a:endParaRPr>
          </a:p>
        </p:txBody>
      </p:sp>
      <p:pic>
        <p:nvPicPr>
          <p:cNvPr id="10" name="Picture 9" descr="DEI - Department of Informatics Engineering Logo">
            <a:extLst>
              <a:ext uri="{FF2B5EF4-FFF2-40B4-BE49-F238E27FC236}">
                <a16:creationId xmlns:a16="http://schemas.microsoft.com/office/drawing/2014/main" id="{5C22D891-480F-4884-B81A-39FEE465CF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6" t="51914"/>
          <a:stretch/>
        </p:blipFill>
        <p:spPr bwMode="auto">
          <a:xfrm>
            <a:off x="4562584" y="4287131"/>
            <a:ext cx="2360989" cy="365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porto feup logo dei">
            <a:extLst>
              <a:ext uri="{FF2B5EF4-FFF2-40B4-BE49-F238E27FC236}">
                <a16:creationId xmlns:a16="http://schemas.microsoft.com/office/drawing/2014/main" id="{D3192846-650E-4CF6-9881-8645CC567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051" y="4100054"/>
            <a:ext cx="1922373" cy="74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03827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preparation activity (PA) every Week</a:t>
            </a:r>
          </a:p>
          <a:p>
            <a:pPr lvl="1"/>
            <a:r>
              <a:rPr lang="en-US" dirty="0"/>
              <a:t>Goal: to prepare for the exercises of the following week of TP classes</a:t>
            </a:r>
          </a:p>
          <a:p>
            <a:pPr lvl="1"/>
            <a:r>
              <a:rPr lang="en-US" dirty="0"/>
              <a:t>Available: Moodle, every Wednesday, at 15h (3pm) </a:t>
            </a:r>
          </a:p>
          <a:p>
            <a:pPr lvl="1"/>
            <a:r>
              <a:rPr lang="en-US" dirty="0"/>
              <a:t>Submission: via Moodle and until the first TP about the subject</a:t>
            </a:r>
          </a:p>
          <a:p>
            <a:r>
              <a:rPr lang="en-US" dirty="0"/>
              <a:t>One challenge activity (CA) every Week</a:t>
            </a:r>
          </a:p>
          <a:p>
            <a:pPr lvl="1"/>
            <a:r>
              <a:rPr lang="en-US" dirty="0"/>
              <a:t>Goal: to evaluate your knowledge after T and TP about the subject</a:t>
            </a:r>
          </a:p>
          <a:p>
            <a:pPr lvl="1"/>
            <a:r>
              <a:rPr lang="en-US" dirty="0"/>
              <a:t>Available: Moodle, every week</a:t>
            </a:r>
          </a:p>
          <a:p>
            <a:pPr lvl="1"/>
            <a:r>
              <a:rPr lang="en-US" dirty="0"/>
              <a:t>Submission: via Moodle and until the next lecture (T)</a:t>
            </a:r>
          </a:p>
          <a:p>
            <a:r>
              <a:rPr lang="en-US" dirty="0"/>
              <a:t>Feedback to answers to exercises and challenges will be given at Moodle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871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Useful</a:t>
            </a:r>
            <a:r>
              <a:rPr lang="pt-PT" dirty="0"/>
              <a:t>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JFLAP Version 7.0 </a:t>
            </a:r>
          </a:p>
          <a:p>
            <a:pPr lvl="1"/>
            <a:r>
              <a:rPr lang="en-US" dirty="0">
                <a:hlinkClick r:id="rId2"/>
              </a:rPr>
              <a:t>http://www.jflap.org/</a:t>
            </a:r>
            <a:endParaRPr lang="en-US" dirty="0"/>
          </a:p>
          <a:p>
            <a:r>
              <a:rPr lang="en-US" dirty="0"/>
              <a:t>Web applications developed by MIEIC students</a:t>
            </a:r>
          </a:p>
          <a:p>
            <a:pPr lvl="1"/>
            <a:r>
              <a:rPr lang="en-US" dirty="0"/>
              <a:t>Example: Turing Machine simulator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16046655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Assessment Mode</a:t>
            </a:r>
          </a:p>
          <a:p>
            <a:pPr lvl="1"/>
            <a:r>
              <a:rPr lang="en-US" dirty="0"/>
              <a:t>Distributed evaluation with Final Exam</a:t>
            </a:r>
          </a:p>
          <a:p>
            <a:r>
              <a:rPr lang="en-US" b="1" dirty="0"/>
              <a:t>Passing in the distributed evaluation</a:t>
            </a:r>
          </a:p>
          <a:p>
            <a:pPr lvl="1"/>
            <a:r>
              <a:rPr lang="en-US" dirty="0"/>
              <a:t>Distributed evaluation not inferior to 7 marks, with the grade of each mini-test (MT) not inferior to 6 marks, and a maximum of 3 non-justified absences (25%) on the tutorial classes.</a:t>
            </a:r>
          </a:p>
          <a:p>
            <a:r>
              <a:rPr lang="en-US" b="1" dirty="0"/>
              <a:t>Final Grade</a:t>
            </a:r>
          </a:p>
          <a:p>
            <a:pPr lvl="1"/>
            <a:r>
              <a:rPr lang="en-US" b="1" dirty="0"/>
              <a:t>AD</a:t>
            </a:r>
            <a:r>
              <a:rPr lang="en-US" dirty="0"/>
              <a:t>: Distributed Evaluation consists of two components, MT1 and MT2 = 0.5 MT1 + 0.5 MT2 (min: 7 marks)</a:t>
            </a:r>
          </a:p>
          <a:p>
            <a:pPr lvl="2"/>
            <a:r>
              <a:rPr lang="en-US" dirty="0"/>
              <a:t>MT1 and MT2: mini-tests 1 and 2, respectively (min: 6 marks for each)</a:t>
            </a:r>
          </a:p>
          <a:p>
            <a:pPr lvl="1"/>
            <a:r>
              <a:rPr lang="en-US" b="1" dirty="0"/>
              <a:t>EF</a:t>
            </a:r>
            <a:r>
              <a:rPr lang="en-US" dirty="0"/>
              <a:t>: final exam (min: 7 marks)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Final Grade </a:t>
            </a:r>
            <a:r>
              <a:rPr lang="en-US" dirty="0"/>
              <a:t>= rounded(0.4 AD + 0.6 EF)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99604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 Rules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Assessment for Students under a special enrollment (TE, DA, ...)</a:t>
            </a:r>
          </a:p>
          <a:p>
            <a:pPr lvl="1"/>
            <a:r>
              <a:rPr lang="en-US" dirty="0"/>
              <a:t>One of the following possibilities (selected by the student): </a:t>
            </a:r>
            <a:br>
              <a:rPr lang="en-US" dirty="0"/>
            </a:br>
            <a:r>
              <a:rPr lang="en-US" dirty="0"/>
              <a:t>- Final Exam</a:t>
            </a:r>
            <a:br>
              <a:rPr lang="en-US" dirty="0"/>
            </a:br>
            <a:r>
              <a:rPr lang="en-US" dirty="0"/>
              <a:t>- Final Exam (EF) + mini-tests (MT) </a:t>
            </a:r>
          </a:p>
          <a:p>
            <a:r>
              <a:rPr lang="en-US" dirty="0"/>
              <a:t>Students who have concluded the AD with success in the previous academic year and who don’t want to repeat the AD will have the final grade given by:</a:t>
            </a:r>
          </a:p>
          <a:p>
            <a:pPr lvl="1"/>
            <a:r>
              <a:rPr lang="en-US" b="1" dirty="0"/>
              <a:t>Final Grade </a:t>
            </a:r>
            <a:r>
              <a:rPr lang="en-US" dirty="0"/>
              <a:t>= rounded(0.4 AD + 0.6 EF)</a:t>
            </a:r>
            <a:r>
              <a:rPr lang="en-US" b="1" dirty="0"/>
              <a:t>, </a:t>
            </a:r>
            <a:r>
              <a:rPr lang="en-US" dirty="0"/>
              <a:t>where the AD is the AD grade obtained of the previous academic year</a:t>
            </a:r>
          </a:p>
          <a:p>
            <a:r>
              <a:rPr lang="en-US" dirty="0"/>
              <a:t>Possibility to improve the exam grade by doing a scientific work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233566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Badges and awards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Participation in: </a:t>
            </a:r>
          </a:p>
          <a:p>
            <a:pPr lvl="1"/>
            <a:r>
              <a:rPr lang="en-US" dirty="0"/>
              <a:t>T and TP classes</a:t>
            </a:r>
          </a:p>
          <a:p>
            <a:pPr lvl="1"/>
            <a:r>
              <a:rPr lang="en-US" dirty="0"/>
              <a:t>in preparation and challenge activities</a:t>
            </a:r>
          </a:p>
          <a:p>
            <a:r>
              <a:rPr lang="en-US" dirty="0"/>
              <a:t>Results in badges!</a:t>
            </a:r>
          </a:p>
          <a:p>
            <a:r>
              <a:rPr lang="en-US" dirty="0"/>
              <a:t>Badges can be used in midterm exams (“mini-testes”) and in Exams (“de </a:t>
            </a:r>
            <a:r>
              <a:rPr lang="en-US" dirty="0" err="1"/>
              <a:t>época</a:t>
            </a:r>
            <a:r>
              <a:rPr lang="en-US" dirty="0"/>
              <a:t> normal” and “de </a:t>
            </a:r>
            <a:r>
              <a:rPr lang="en-US" dirty="0" err="1"/>
              <a:t>recurso</a:t>
            </a:r>
            <a:r>
              <a:rPr lang="en-US" dirty="0"/>
              <a:t>”)</a:t>
            </a:r>
          </a:p>
          <a:p>
            <a:pPr lvl="1"/>
            <a:r>
              <a:rPr lang="en-US" dirty="0"/>
              <a:t>Badges resultant of T and TP classes and Exercises -&gt; Midterm Exams</a:t>
            </a:r>
          </a:p>
          <a:p>
            <a:pPr lvl="1"/>
            <a:r>
              <a:rPr lang="en-US" dirty="0"/>
              <a:t>Badges resultant of Challenges -&gt; Exams</a:t>
            </a:r>
          </a:p>
          <a:p>
            <a:r>
              <a:rPr lang="en-US" dirty="0"/>
              <a:t>Badges are used as a bonus!! (see the document with the rules on how to use them)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805" y="288439"/>
            <a:ext cx="1247689" cy="124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96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15</a:t>
            </a:fld>
            <a:endParaRPr lang="en-US" noProof="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39726" b="2309"/>
          <a:stretch/>
        </p:blipFill>
        <p:spPr>
          <a:xfrm>
            <a:off x="4551353" y="217399"/>
            <a:ext cx="3881447" cy="47533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60235"/>
          <a:stretch/>
        </p:blipFill>
        <p:spPr>
          <a:xfrm>
            <a:off x="538338" y="217399"/>
            <a:ext cx="3922703" cy="32955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28650" y="3618430"/>
            <a:ext cx="3670820" cy="1285755"/>
          </a:xfrm>
          <a:prstGeom prst="rect">
            <a:avLst/>
          </a:prstGeom>
        </p:spPr>
        <p:txBody>
          <a:bodyPr wrap="square">
            <a:normAutofit fontScale="85000" lnSpcReduction="20000"/>
          </a:bodyPr>
          <a:lstStyle/>
          <a:p>
            <a:pPr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Peter J. Denning. 2017. The beginner's creed. </a:t>
            </a:r>
            <a:r>
              <a:rPr lang="en-US" sz="1400" i="1" dirty="0" err="1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</a:t>
            </a:r>
            <a:r>
              <a:rPr lang="en-US" sz="1400" i="1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ACM</a:t>
            </a:r>
            <a:r>
              <a:rPr lang="en-US" sz="14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60, 7 (June 2017), 30-31. DOI: </a:t>
            </a:r>
            <a:r>
              <a:rPr lang="en-US" sz="1400" u="sng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https://doi.org/10.1145/3097352</a:t>
            </a:r>
            <a:endParaRPr lang="pt-P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P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PT" sz="14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Versão online:</a:t>
            </a:r>
            <a:endParaRPr lang="pt-P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PT" sz="1600" u="sng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https://cacm.acm.org/magazines/2017/7/218869-the-beginners-creed/fulltext</a:t>
            </a:r>
            <a:endParaRPr lang="pt-P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987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wishes for a great success!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z="1400" smtClean="0"/>
              <a:t>16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96451244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Faculty</a:t>
            </a:r>
            <a:r>
              <a:rPr lang="pt-PT" dirty="0"/>
              <a:t> </a:t>
            </a:r>
            <a:r>
              <a:rPr lang="pt-PT" dirty="0" err="1"/>
              <a:t>involved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João MP Cardoso</a:t>
            </a:r>
          </a:p>
          <a:p>
            <a:pPr lvl="1"/>
            <a:r>
              <a:rPr lang="pt-PT" dirty="0"/>
              <a:t>Gab. I012B (</a:t>
            </a:r>
            <a:r>
              <a:rPr lang="pt-PT" dirty="0" err="1"/>
              <a:t>Head</a:t>
            </a:r>
            <a:r>
              <a:rPr lang="pt-PT" dirty="0"/>
              <a:t> of DEI </a:t>
            </a:r>
            <a:r>
              <a:rPr lang="pt-PT" dirty="0" err="1"/>
              <a:t>office</a:t>
            </a:r>
            <a:r>
              <a:rPr lang="pt-PT" dirty="0"/>
              <a:t>), I137 </a:t>
            </a:r>
          </a:p>
          <a:p>
            <a:r>
              <a:rPr lang="pt-PT" dirty="0"/>
              <a:t>Luís Teófilo</a:t>
            </a:r>
          </a:p>
          <a:p>
            <a:pPr lvl="1"/>
            <a:r>
              <a:rPr lang="pt-PT" dirty="0"/>
              <a:t>I121</a:t>
            </a:r>
          </a:p>
          <a:p>
            <a:r>
              <a:rPr lang="en-US" dirty="0"/>
              <a:t>Tiago Carvalho</a:t>
            </a:r>
          </a:p>
          <a:p>
            <a:pPr lvl="1"/>
            <a:r>
              <a:rPr lang="en-US" dirty="0"/>
              <a:t>J204</a:t>
            </a:r>
          </a:p>
          <a:p>
            <a:r>
              <a:rPr lang="en-US" dirty="0"/>
              <a:t>João Bispo</a:t>
            </a:r>
          </a:p>
          <a:p>
            <a:pPr lvl="1"/>
            <a:r>
              <a:rPr lang="en-US" dirty="0"/>
              <a:t>J204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574275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Webpage of the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Sigarra</a:t>
            </a:r>
            <a:r>
              <a:rPr lang="en-US" dirty="0"/>
              <a:t> (</a:t>
            </a:r>
            <a:r>
              <a:rPr lang="en-US" dirty="0" err="1"/>
              <a:t>UPorto</a:t>
            </a:r>
            <a:r>
              <a:rPr lang="en-US" dirty="0"/>
              <a:t> Information System):</a:t>
            </a:r>
          </a:p>
          <a:p>
            <a:pPr lvl="1"/>
            <a:r>
              <a:rPr lang="en-US" dirty="0"/>
              <a:t>Program, bibliography, timetable, summaries, faculty involved, assessment rules</a:t>
            </a:r>
          </a:p>
          <a:p>
            <a:pPr lvl="1"/>
            <a:r>
              <a:rPr lang="en-US" dirty="0">
                <a:hlinkClick r:id="rId2"/>
              </a:rPr>
              <a:t>https://sigarra.up.pt/feup/pt/ucurr_geral.ficha_uc_view?pv_ocorrencia_id=436437 </a:t>
            </a:r>
            <a:endParaRPr lang="en-US" dirty="0"/>
          </a:p>
          <a:p>
            <a:r>
              <a:rPr lang="en-US" dirty="0"/>
              <a:t>Moodle:</a:t>
            </a:r>
            <a:endParaRPr lang="en-US" dirty="0">
              <a:hlinkClick r:id="rId3"/>
            </a:endParaRPr>
          </a:p>
          <a:p>
            <a:pPr lvl="1"/>
            <a:r>
              <a:rPr lang="en-US" dirty="0"/>
              <a:t>Documents, mailing-lists, news, etc.</a:t>
            </a:r>
          </a:p>
          <a:p>
            <a:pPr lvl="1"/>
            <a:r>
              <a:rPr lang="en-US" dirty="0">
                <a:hlinkClick r:id="rId4"/>
              </a:rPr>
              <a:t>https://moodle.up.pt/course/view.php?id=1953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12029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prepare you about computing theory topics with a special emphasis to formal language topics</a:t>
            </a:r>
          </a:p>
          <a:p>
            <a:r>
              <a:rPr lang="en-US" dirty="0"/>
              <a:t>You will learn about regular languages, regular expressions, non-regular languages, deterministic and nondeterministic finite automata, context-free languages and grammars, deterministic and nondeterministic pushdown automata, and Turing machines, and how to apply these topics to problems</a:t>
            </a:r>
          </a:p>
          <a:p>
            <a:r>
              <a:rPr lang="en-US" dirty="0"/>
              <a:t>You will be able to express computing problems by using formal languages, automata and Turing machines</a:t>
            </a:r>
          </a:p>
          <a:p>
            <a:r>
              <a:rPr lang="en-US" dirty="0"/>
              <a:t>In addition, you will learn how to formally specify computing problems related to formal languages and prove related statements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643509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At the end of the semester, you will be capable of: 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identifying the important contributions to computing theory and its protagonists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identifying the problems that can be solved with finite automata and express them rigorously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comparing deterministic finite automata (DFAs), non deterministic finite automata (NFAs), regular expressions and regular languages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applying the properties of regular languages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identifying problems which can be handled by context- free grammars (CFGs)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relating context- free grammars and pushdown automata (PDAs) in the processing of context-free languages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expressing computing problems by using Turing machines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relating the studied computing models with their applications in the computability theory and complexity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261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Automata Theory. </a:t>
            </a:r>
            <a:r>
              <a:rPr lang="en-US" dirty="0"/>
              <a:t>Finite Automata</a:t>
            </a:r>
          </a:p>
          <a:p>
            <a:r>
              <a:rPr lang="en-US" dirty="0"/>
              <a:t>Regular Expressions and Languages</a:t>
            </a:r>
          </a:p>
          <a:p>
            <a:r>
              <a:rPr lang="en-US" dirty="0"/>
              <a:t>Properties of Regular Languages</a:t>
            </a:r>
          </a:p>
          <a:p>
            <a:r>
              <a:rPr lang="en-US" dirty="0"/>
              <a:t>Context-Free Grammars and Languages</a:t>
            </a:r>
          </a:p>
          <a:p>
            <a:r>
              <a:rPr lang="en-US" dirty="0"/>
              <a:t>Pushdown Automata</a:t>
            </a:r>
          </a:p>
          <a:p>
            <a:r>
              <a:rPr lang="en-US" dirty="0"/>
              <a:t>Properties of Context-Free Languages</a:t>
            </a:r>
          </a:p>
          <a:p>
            <a:r>
              <a:rPr lang="en-US" dirty="0"/>
              <a:t>Turing Machine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213731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6264187" cy="3263504"/>
          </a:xfrm>
        </p:spPr>
        <p:txBody>
          <a:bodyPr>
            <a:normAutofit/>
          </a:bodyPr>
          <a:lstStyle/>
          <a:p>
            <a:r>
              <a:rPr lang="en-US" b="1" dirty="0"/>
              <a:t>Principal</a:t>
            </a:r>
          </a:p>
          <a:p>
            <a:pPr lvl="1"/>
            <a:r>
              <a:rPr lang="en-US" dirty="0"/>
              <a:t>J.E. Hopcroft, Rajeev </a:t>
            </a:r>
            <a:r>
              <a:rPr lang="en-US" dirty="0" err="1"/>
              <a:t>Motwani</a:t>
            </a:r>
            <a:r>
              <a:rPr lang="en-US" dirty="0"/>
              <a:t>, Jeffrey D. Ullman, </a:t>
            </a:r>
            <a:r>
              <a:rPr lang="en-US" i="1" dirty="0">
                <a:hlinkClick r:id="rId2" action="ppaction://hlinkfile" tooltip="Introduction to Automata Theory, Languages, and Computation"/>
              </a:rPr>
              <a:t>Introduction to Automata Theory, Languages, and Computation</a:t>
            </a:r>
            <a:r>
              <a:rPr lang="en-US" dirty="0"/>
              <a:t>, Third Edition. Addison-Wesley (2006).</a:t>
            </a:r>
          </a:p>
          <a:p>
            <a:r>
              <a:rPr lang="en-US" b="1" dirty="0"/>
              <a:t>Complementary</a:t>
            </a:r>
          </a:p>
          <a:p>
            <a:pPr lvl="1"/>
            <a:r>
              <a:rPr lang="en-US" i="1" dirty="0"/>
              <a:t>Michael </a:t>
            </a:r>
            <a:r>
              <a:rPr lang="en-US" i="1" dirty="0" err="1"/>
              <a:t>Sipser</a:t>
            </a:r>
            <a:r>
              <a:rPr lang="en-US" i="1" dirty="0"/>
              <a:t>, </a:t>
            </a:r>
            <a:r>
              <a:rPr lang="en-US" i="1" dirty="0">
                <a:hlinkClick r:id="rId3"/>
              </a:rPr>
              <a:t>Introduction to the Theory of Computation, second edition</a:t>
            </a:r>
            <a:r>
              <a:rPr lang="en-US" dirty="0"/>
              <a:t>, Course Technology, First edition (1996)</a:t>
            </a:r>
          </a:p>
          <a:p>
            <a:pPr lvl="2"/>
            <a:r>
              <a:rPr lang="en-US" b="1" dirty="0"/>
              <a:t>Publisher:</a:t>
            </a:r>
            <a:r>
              <a:rPr lang="en-US" dirty="0"/>
              <a:t> Cengage Learning; 3rd edition (June 27, 2012)</a:t>
            </a:r>
          </a:p>
          <a:p>
            <a:pPr lvl="1"/>
            <a:r>
              <a:rPr lang="en-US" dirty="0"/>
              <a:t>Thomas A. </a:t>
            </a:r>
            <a:r>
              <a:rPr lang="en-US" dirty="0" err="1"/>
              <a:t>Sudkamp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Languages and Machines</a:t>
            </a:r>
            <a:r>
              <a:rPr lang="en-US" dirty="0"/>
              <a:t>: </a:t>
            </a:r>
            <a:r>
              <a:rPr lang="en-US" i="1" dirty="0"/>
              <a:t>An Introduction to the Theory of Computer Science</a:t>
            </a:r>
            <a:r>
              <a:rPr lang="en-US" dirty="0"/>
              <a:t>, Third Edition, Addison-Wesley Publishing Co., 2006.</a:t>
            </a:r>
          </a:p>
        </p:txBody>
      </p:sp>
      <p:pic>
        <p:nvPicPr>
          <p:cNvPr id="4098" name="Picture 2" descr="Introduction to Automata Theory,  Languages, and Computation (3rd Edition)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902932" y="475256"/>
            <a:ext cx="1374033" cy="1374034"/>
          </a:xfrm>
          <a:prstGeom prst="rect">
            <a:avLst/>
          </a:prstGeom>
          <a:noFill/>
        </p:spPr>
      </p:pic>
      <p:pic>
        <p:nvPicPr>
          <p:cNvPr id="4100" name="Picture 4" descr="Languages and Machines: An Introduction to the Theory of Computer Science (2nd Edition)">
            <a:hlinkClick r:id="rId7"/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902934" y="3496804"/>
            <a:ext cx="1374032" cy="1374033"/>
          </a:xfrm>
          <a:prstGeom prst="rect">
            <a:avLst/>
          </a:prstGeom>
          <a:noFill/>
        </p:spPr>
      </p:pic>
      <p:sp>
        <p:nvSpPr>
          <p:cNvPr id="4102" name="AutoShape 6" descr="http://www.course.com/images/covers/0-534-95097-3.gif"/>
          <p:cNvSpPr>
            <a:spLocks noChangeAspect="1" noChangeArrowheads="1"/>
          </p:cNvSpPr>
          <p:nvPr/>
        </p:nvSpPr>
        <p:spPr bwMode="auto">
          <a:xfrm>
            <a:off x="6892837" y="-142214"/>
            <a:ext cx="228600" cy="228601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/>
          </a:p>
        </p:txBody>
      </p:sp>
      <p:pic>
        <p:nvPicPr>
          <p:cNvPr id="4104" name="Picture 8" descr="http://www.course.com/images/covers/0-534-95097-3.gif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7121437" y="2015822"/>
            <a:ext cx="914400" cy="1314450"/>
          </a:xfrm>
          <a:prstGeom prst="rect">
            <a:avLst/>
          </a:prstGeom>
          <a:noFill/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490129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recommended that you have attended the Discrete Mathematics course</a:t>
            </a:r>
          </a:p>
          <a:p>
            <a:r>
              <a:rPr lang="en-US" dirty="0"/>
              <a:t>Knowledge of Computational Logic and of Programming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3736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lectures (T) the contents are formally exposed along with presentation and discussion of topics and examples</a:t>
            </a:r>
          </a:p>
          <a:p>
            <a:r>
              <a:rPr lang="en-US" dirty="0"/>
              <a:t>In TP classes application exercises are proposed</a:t>
            </a:r>
          </a:p>
          <a:p>
            <a:r>
              <a:rPr lang="en-US" dirty="0"/>
              <a:t>Two midterm exams (mini-tests) will be held, approximately six and twelve weeks from the start of the semester, to check if the basic concepts are being understood by the majority of students</a:t>
            </a:r>
          </a:p>
          <a:p>
            <a:r>
              <a:rPr lang="en-US" dirty="0"/>
              <a:t>The foreseen effort beyond classes is of about 4h per week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128508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33214</TotalTime>
  <Words>825</Words>
  <Application>Microsoft Office PowerPoint</Application>
  <PresentationFormat>On-screen Show (16:9)</PresentationFormat>
  <Paragraphs>126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Century Gothic</vt:lpstr>
      <vt:lpstr>Verdana</vt:lpstr>
      <vt:lpstr>Wingdings</vt:lpstr>
      <vt:lpstr>Wingdings 3</vt:lpstr>
      <vt:lpstr>Office Theme</vt:lpstr>
      <vt:lpstr>Theory of Computation</vt:lpstr>
      <vt:lpstr>Faculty involved</vt:lpstr>
      <vt:lpstr>Webpage of the Course</vt:lpstr>
      <vt:lpstr>Objectives</vt:lpstr>
      <vt:lpstr>Expected Outcomes</vt:lpstr>
      <vt:lpstr>Syllabus</vt:lpstr>
      <vt:lpstr>Bibliography</vt:lpstr>
      <vt:lpstr>Pre-Requisites</vt:lpstr>
      <vt:lpstr>Teaching Methods</vt:lpstr>
      <vt:lpstr>Activities</vt:lpstr>
      <vt:lpstr>Useful Software</vt:lpstr>
      <vt:lpstr>Assessment Rules</vt:lpstr>
      <vt:lpstr>Assessment Rules (cont.)</vt:lpstr>
      <vt:lpstr>Badges and awards</vt:lpstr>
      <vt:lpstr>PowerPoint Presentation</vt:lpstr>
      <vt:lpstr>Best wishes for a great success!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jmpc</dc:creator>
  <cp:lastModifiedBy>jmcardo jmcardo</cp:lastModifiedBy>
  <cp:revision>613</cp:revision>
  <dcterms:created xsi:type="dcterms:W3CDTF">2015-02-03T11:06:34Z</dcterms:created>
  <dcterms:modified xsi:type="dcterms:W3CDTF">2019-09-17T14:35:14Z</dcterms:modified>
</cp:coreProperties>
</file>

<file path=docProps/thumbnail.jpeg>
</file>